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handoutMasterIdLst>
    <p:handoutMasterId r:id="rId13"/>
  </p:handoutMasterIdLst>
  <p:sldIdLst>
    <p:sldId id="256" r:id="rId3"/>
    <p:sldId id="257" r:id="rId4"/>
    <p:sldId id="258" r:id="rId5"/>
    <p:sldId id="259" r:id="rId6"/>
    <p:sldId id="260" r:id="rId7"/>
    <p:sldId id="261" r:id="rId8"/>
    <p:sldId id="266" r:id="rId9"/>
    <p:sldId id="262" r:id="rId10"/>
    <p:sldId id="263"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22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9491C7-CA49-40C9-A9E7-C9283FF829CE}" type="datetimeFigureOut">
              <a:rPr lang="en-GB" smtClean="0"/>
              <a:t>08/02/2017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1DE245-20BB-4D3C-89F2-E4023F773C39}" type="slidenum">
              <a:rPr lang="en-GB" smtClean="0"/>
              <a:t>‹#›</a:t>
            </a:fld>
            <a:endParaRPr lang="en-GB"/>
          </a:p>
        </p:txBody>
      </p:sp>
    </p:spTree>
    <p:extLst>
      <p:ext uri="{BB962C8B-B14F-4D97-AF65-F5344CB8AC3E}">
        <p14:creationId xmlns:p14="http://schemas.microsoft.com/office/powerpoint/2010/main" val="39848286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45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6017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0368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070035"/>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Procurement@dh.gsi.gov.uk" TargetMode="Externa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85800" y="3562721"/>
            <a:ext cx="5422037" cy="2332711"/>
          </a:xfrm>
          <a:prstGeom prst="rect">
            <a:avLst/>
          </a:prstGeom>
        </p:spPr>
        <p:txBody>
          <a:bodyPr/>
          <a:lstStyle/>
          <a:p>
            <a:pPr marL="0" indent="0">
              <a:buNone/>
            </a:pPr>
            <a:endParaRPr lang="en-US" altLang="en-US" dirty="0" smtClean="0">
              <a:solidFill>
                <a:schemeClr val="bg1"/>
              </a:solidFill>
              <a:latin typeface="Frutiger LT Std 45 Light" charset="0"/>
            </a:endParaRPr>
          </a:p>
          <a:p>
            <a:pPr marL="0" indent="0">
              <a:buNone/>
            </a:pPr>
            <a:r>
              <a:rPr lang="en-US" altLang="en-US" dirty="0" smtClean="0">
                <a:solidFill>
                  <a:schemeClr val="bg1"/>
                </a:solidFill>
                <a:latin typeface="Frutiger LT Std 45 Light" charset="0"/>
              </a:rPr>
              <a:t>Frankie </a:t>
            </a:r>
            <a:r>
              <a:rPr lang="en-US" altLang="en-US" dirty="0">
                <a:solidFill>
                  <a:schemeClr val="bg1"/>
                </a:solidFill>
                <a:latin typeface="Frutiger LT Std 45 Light" charset="0"/>
              </a:rPr>
              <a:t>Wallace</a:t>
            </a:r>
          </a:p>
          <a:p>
            <a:pPr marL="0" indent="0">
              <a:buNone/>
            </a:pPr>
            <a:r>
              <a:rPr lang="en-US" altLang="en-US" dirty="0">
                <a:solidFill>
                  <a:schemeClr val="bg1"/>
                </a:solidFill>
                <a:latin typeface="Frutiger LT Std 45 Light" charset="0"/>
              </a:rPr>
              <a:t>Supplier Engagement Lead</a:t>
            </a:r>
          </a:p>
        </p:txBody>
      </p:sp>
      <p:sp>
        <p:nvSpPr>
          <p:cNvPr id="5" name="Title 1"/>
          <p:cNvSpPr txBox="1">
            <a:spLocks/>
          </p:cNvSpPr>
          <p:nvPr/>
        </p:nvSpPr>
        <p:spPr bwMode="auto">
          <a:xfrm>
            <a:off x="685800" y="1892257"/>
            <a:ext cx="5522913" cy="1606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4500" dirty="0" smtClean="0">
                <a:solidFill>
                  <a:schemeClr val="bg1"/>
                </a:solidFill>
                <a:latin typeface="Frutiger LT Std 45 Light" charset="0"/>
              </a:rPr>
              <a:t>Supplier Engagement</a:t>
            </a:r>
            <a:endParaRPr lang="en-GB" altLang="en-US" sz="4500" dirty="0" smtClean="0">
              <a:solidFill>
                <a:schemeClr val="bg1"/>
              </a:solidFill>
              <a:latin typeface="Frutiger LT Std 45 Light" charset="0"/>
            </a:endParaRPr>
          </a:p>
        </p:txBody>
      </p:sp>
    </p:spTree>
    <p:extLst>
      <p:ext uri="{BB962C8B-B14F-4D97-AF65-F5344CB8AC3E}">
        <p14:creationId xmlns:p14="http://schemas.microsoft.com/office/powerpoint/2010/main" val="39789050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49288" y="1501311"/>
            <a:ext cx="691356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r>
              <a:rPr lang="en-US" altLang="en-US" sz="2400" dirty="0">
                <a:solidFill>
                  <a:srgbClr val="003893"/>
                </a:solidFill>
                <a:latin typeface="Frutiger LT Std 65 Bold" charset="0"/>
              </a:rPr>
              <a:t>Medical &amp; In-Vitro Diagnostic Device suppliers</a:t>
            </a:r>
          </a:p>
        </p:txBody>
      </p:sp>
      <p:sp>
        <p:nvSpPr>
          <p:cNvPr id="9" name="Subtitle 2"/>
          <p:cNvSpPr txBox="1">
            <a:spLocks/>
          </p:cNvSpPr>
          <p:nvPr/>
        </p:nvSpPr>
        <p:spPr bwMode="auto">
          <a:xfrm>
            <a:off x="685800" y="2185378"/>
            <a:ext cx="6794500" cy="444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lnSpc>
                <a:spcPct val="90000"/>
              </a:lnSpc>
              <a:spcBef>
                <a:spcPts val="600"/>
              </a:spcBef>
              <a:defRPr/>
            </a:pPr>
            <a:r>
              <a:rPr lang="en-GB" sz="2000" b="1" dirty="0" smtClean="0">
                <a:solidFill>
                  <a:srgbClr val="003893"/>
                </a:solidFill>
                <a:latin typeface="Frutiger LT Std 45 Light"/>
              </a:rPr>
              <a:t>By </a:t>
            </a:r>
            <a:r>
              <a:rPr lang="en-GB" sz="2000" b="1" dirty="0">
                <a:solidFill>
                  <a:srgbClr val="003893"/>
                </a:solidFill>
                <a:latin typeface="Frutiger LT Std 45 Light"/>
              </a:rPr>
              <a:t>now </a:t>
            </a:r>
            <a:r>
              <a:rPr lang="en-GB" sz="2000" b="1" dirty="0" smtClean="0">
                <a:solidFill>
                  <a:srgbClr val="003893"/>
                </a:solidFill>
                <a:latin typeface="Frutiger LT Std 45 Light"/>
              </a:rPr>
              <a:t>suppliers should </a:t>
            </a:r>
            <a:r>
              <a:rPr lang="en-GB" sz="2000" b="1" dirty="0">
                <a:solidFill>
                  <a:srgbClr val="003893"/>
                </a:solidFill>
                <a:latin typeface="Frutiger LT Std 45 Light"/>
              </a:rPr>
              <a:t>have:</a:t>
            </a:r>
          </a:p>
          <a:p>
            <a:pPr marL="444500" indent="-444500" eaLnBrk="1" hangingPunct="1">
              <a:lnSpc>
                <a:spcPct val="90000"/>
              </a:lnSpc>
              <a:spcBef>
                <a:spcPts val="600"/>
              </a:spcBef>
              <a:buFontTx/>
              <a:buChar char="•"/>
              <a:defRPr/>
            </a:pPr>
            <a:r>
              <a:rPr lang="en-GB" sz="2000" dirty="0">
                <a:solidFill>
                  <a:srgbClr val="003893"/>
                </a:solidFill>
                <a:latin typeface="Frutiger LT Std 45 Light"/>
              </a:rPr>
              <a:t>Joined GS1</a:t>
            </a:r>
          </a:p>
          <a:p>
            <a:pPr marL="444500" indent="-444500" eaLnBrk="1" hangingPunct="1">
              <a:lnSpc>
                <a:spcPct val="90000"/>
              </a:lnSpc>
              <a:spcBef>
                <a:spcPts val="600"/>
              </a:spcBef>
              <a:buFontTx/>
              <a:buChar char="•"/>
              <a:defRPr/>
            </a:pPr>
            <a:r>
              <a:rPr lang="en-GB" sz="2000" dirty="0">
                <a:solidFill>
                  <a:srgbClr val="003893"/>
                </a:solidFill>
                <a:latin typeface="Frutiger LT Std 45 Light"/>
              </a:rPr>
              <a:t>Completed </a:t>
            </a:r>
            <a:r>
              <a:rPr lang="en-GB" sz="2000" dirty="0" smtClean="0">
                <a:solidFill>
                  <a:srgbClr val="003893"/>
                </a:solidFill>
                <a:latin typeface="Frutiger LT Std 45 Light"/>
              </a:rPr>
              <a:t>a Readiness </a:t>
            </a:r>
            <a:r>
              <a:rPr lang="en-GB" sz="2000" dirty="0">
                <a:solidFill>
                  <a:srgbClr val="003893"/>
                </a:solidFill>
                <a:latin typeface="Frutiger LT Std 45 Light"/>
              </a:rPr>
              <a:t>Questionnaire</a:t>
            </a:r>
          </a:p>
          <a:p>
            <a:pPr marL="444500" indent="-444500" eaLnBrk="1" hangingPunct="1">
              <a:lnSpc>
                <a:spcPct val="90000"/>
              </a:lnSpc>
              <a:spcBef>
                <a:spcPts val="600"/>
              </a:spcBef>
              <a:buFontTx/>
              <a:buChar char="•"/>
              <a:defRPr/>
            </a:pPr>
            <a:r>
              <a:rPr lang="en-GB" sz="2000" dirty="0">
                <a:solidFill>
                  <a:srgbClr val="003893"/>
                </a:solidFill>
                <a:latin typeface="Frutiger LT Std 45 Light"/>
              </a:rPr>
              <a:t>Sent us </a:t>
            </a:r>
            <a:r>
              <a:rPr lang="en-GB" sz="2000" dirty="0" smtClean="0">
                <a:solidFill>
                  <a:srgbClr val="003893"/>
                </a:solidFill>
                <a:latin typeface="Frutiger LT Std 45 Light"/>
              </a:rPr>
              <a:t>a Statement </a:t>
            </a:r>
            <a:r>
              <a:rPr lang="en-GB" sz="2000" dirty="0">
                <a:solidFill>
                  <a:srgbClr val="003893"/>
                </a:solidFill>
                <a:latin typeface="Frutiger LT Std 45 Light"/>
              </a:rPr>
              <a:t>of Commitment</a:t>
            </a:r>
          </a:p>
          <a:p>
            <a:pPr marL="444500" indent="-444500" eaLnBrk="1" hangingPunct="1">
              <a:lnSpc>
                <a:spcPct val="90000"/>
              </a:lnSpc>
              <a:spcBef>
                <a:spcPts val="600"/>
              </a:spcBef>
              <a:buFontTx/>
              <a:buChar char="•"/>
              <a:defRPr/>
            </a:pPr>
            <a:r>
              <a:rPr lang="en-GB" sz="2000" dirty="0">
                <a:solidFill>
                  <a:srgbClr val="003893"/>
                </a:solidFill>
                <a:latin typeface="Frutiger LT Std 45 Light"/>
              </a:rPr>
              <a:t>Joined a PEPPOL access point</a:t>
            </a:r>
          </a:p>
          <a:p>
            <a:pPr marL="444500" indent="-444500" eaLnBrk="1" hangingPunct="1">
              <a:lnSpc>
                <a:spcPct val="90000"/>
              </a:lnSpc>
              <a:spcBef>
                <a:spcPts val="600"/>
              </a:spcBef>
              <a:buFontTx/>
              <a:buChar char="•"/>
              <a:defRPr/>
            </a:pPr>
            <a:r>
              <a:rPr lang="en-GB" sz="2000" dirty="0">
                <a:solidFill>
                  <a:srgbClr val="003893"/>
                </a:solidFill>
                <a:latin typeface="Frutiger LT Std 45 Light"/>
              </a:rPr>
              <a:t>Allocated </a:t>
            </a:r>
            <a:r>
              <a:rPr lang="en-GB" sz="2000" dirty="0" smtClean="0">
                <a:solidFill>
                  <a:srgbClr val="003893"/>
                </a:solidFill>
                <a:latin typeface="Frutiger LT Std 45 Light"/>
              </a:rPr>
              <a:t>GLNs</a:t>
            </a:r>
            <a:endParaRPr lang="en-GB" sz="2000" dirty="0">
              <a:solidFill>
                <a:srgbClr val="003893"/>
              </a:solidFill>
              <a:latin typeface="Frutiger LT Std 45 Light"/>
            </a:endParaRPr>
          </a:p>
          <a:p>
            <a:pPr marL="444500" indent="-444500" eaLnBrk="1" hangingPunct="1">
              <a:lnSpc>
                <a:spcPct val="90000"/>
              </a:lnSpc>
              <a:spcBef>
                <a:spcPts val="600"/>
              </a:spcBef>
              <a:buFontTx/>
              <a:buChar char="•"/>
              <a:defRPr/>
            </a:pPr>
            <a:r>
              <a:rPr lang="en-GB" sz="2000" dirty="0">
                <a:solidFill>
                  <a:srgbClr val="003893"/>
                </a:solidFill>
                <a:latin typeface="Frutiger LT Std 45 Light"/>
              </a:rPr>
              <a:t>Allocated GTINs for Class III and IVD List A devices</a:t>
            </a:r>
          </a:p>
          <a:p>
            <a:pPr eaLnBrk="1" hangingPunct="1">
              <a:lnSpc>
                <a:spcPct val="90000"/>
              </a:lnSpc>
              <a:spcBef>
                <a:spcPts val="600"/>
              </a:spcBef>
              <a:defRPr/>
            </a:pPr>
            <a:endParaRPr lang="en-GB" sz="2000" b="1" dirty="0" smtClean="0">
              <a:solidFill>
                <a:srgbClr val="003893"/>
              </a:solidFill>
              <a:latin typeface="Frutiger LT Std 45 Light"/>
            </a:endParaRPr>
          </a:p>
          <a:p>
            <a:pPr eaLnBrk="1" hangingPunct="1">
              <a:lnSpc>
                <a:spcPct val="90000"/>
              </a:lnSpc>
              <a:spcBef>
                <a:spcPts val="600"/>
              </a:spcBef>
              <a:defRPr/>
            </a:pPr>
            <a:r>
              <a:rPr lang="en-GB" sz="2000" b="1" dirty="0" smtClean="0">
                <a:solidFill>
                  <a:srgbClr val="003893"/>
                </a:solidFill>
                <a:latin typeface="Frutiger LT Std 45 Light"/>
              </a:rPr>
              <a:t>Be </a:t>
            </a:r>
            <a:r>
              <a:rPr lang="en-GB" sz="2000" b="1" dirty="0">
                <a:solidFill>
                  <a:srgbClr val="003893"/>
                </a:solidFill>
                <a:latin typeface="Frutiger LT Std 45 Light"/>
              </a:rPr>
              <a:t>ready for March </a:t>
            </a:r>
          </a:p>
          <a:p>
            <a:pPr marL="285750" indent="-285750" eaLnBrk="1" hangingPunct="1">
              <a:lnSpc>
                <a:spcPct val="90000"/>
              </a:lnSpc>
              <a:spcBef>
                <a:spcPts val="600"/>
              </a:spcBef>
              <a:buFont typeface="Arial" panose="020B0604020202020204" pitchFamily="34" charset="0"/>
              <a:buChar char="•"/>
              <a:defRPr/>
            </a:pPr>
            <a:r>
              <a:rPr lang="en-GB" sz="2000" dirty="0">
                <a:solidFill>
                  <a:srgbClr val="003893"/>
                </a:solidFill>
                <a:latin typeface="Frutiger LT Std 45 Light"/>
              </a:rPr>
              <a:t>With GTIN level product attribute data</a:t>
            </a:r>
          </a:p>
          <a:p>
            <a:pPr marL="285750" indent="-285750" eaLnBrk="1" hangingPunct="1">
              <a:lnSpc>
                <a:spcPct val="90000"/>
              </a:lnSpc>
              <a:spcBef>
                <a:spcPts val="600"/>
              </a:spcBef>
              <a:buFont typeface="Arial" panose="020B0604020202020204" pitchFamily="34" charset="0"/>
              <a:buChar char="•"/>
              <a:defRPr/>
            </a:pPr>
            <a:r>
              <a:rPr lang="en-GB" sz="2000" dirty="0">
                <a:solidFill>
                  <a:srgbClr val="003893"/>
                </a:solidFill>
                <a:latin typeface="Frutiger LT Std 45 Light"/>
              </a:rPr>
              <a:t>To join a datapool</a:t>
            </a:r>
          </a:p>
          <a:p>
            <a:pPr marL="285750" indent="-285750" eaLnBrk="1" hangingPunct="1">
              <a:lnSpc>
                <a:spcPct val="90000"/>
              </a:lnSpc>
              <a:spcBef>
                <a:spcPts val="600"/>
              </a:spcBef>
              <a:buFont typeface="Arial" panose="020B0604020202020204" pitchFamily="34" charset="0"/>
              <a:buChar char="•"/>
              <a:defRPr/>
            </a:pPr>
            <a:r>
              <a:rPr lang="en-GB" sz="2000" dirty="0">
                <a:solidFill>
                  <a:srgbClr val="003893"/>
                </a:solidFill>
                <a:latin typeface="Frutiger LT Std 45 Light"/>
              </a:rPr>
              <a:t>To receive orders via PEPPOL from the NHS</a:t>
            </a:r>
          </a:p>
        </p:txBody>
      </p:sp>
    </p:spTree>
    <p:extLst>
      <p:ext uri="{BB962C8B-B14F-4D97-AF65-F5344CB8AC3E}">
        <p14:creationId xmlns:p14="http://schemas.microsoft.com/office/powerpoint/2010/main" val="14550092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799" y="1744282"/>
            <a:ext cx="5870749" cy="11635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2400" dirty="0">
                <a:solidFill>
                  <a:srgbClr val="003893"/>
                </a:solidFill>
                <a:latin typeface="Frutiger LT Std 65 Bold" charset="0"/>
              </a:rPr>
              <a:t>Updated Terms and Conditions of Contract</a:t>
            </a:r>
          </a:p>
        </p:txBody>
      </p:sp>
      <p:sp>
        <p:nvSpPr>
          <p:cNvPr id="4" name="Subtitle 2"/>
          <p:cNvSpPr txBox="1">
            <a:spLocks/>
          </p:cNvSpPr>
          <p:nvPr/>
        </p:nvSpPr>
        <p:spPr bwMode="auto">
          <a:xfrm>
            <a:off x="649288" y="3010009"/>
            <a:ext cx="6542087" cy="234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r>
              <a:rPr lang="en-US" altLang="en-US" dirty="0">
                <a:solidFill>
                  <a:srgbClr val="003893"/>
                </a:solidFill>
                <a:latin typeface="Frutiger LT Std 45 Light" charset="0"/>
              </a:rPr>
              <a:t>“Suppliers </a:t>
            </a:r>
            <a:r>
              <a:rPr lang="en-GB" altLang="en-US" dirty="0">
                <a:solidFill>
                  <a:srgbClr val="003893"/>
                </a:solidFill>
                <a:latin typeface="Frutiger LT Std 45 Light" charset="0"/>
              </a:rPr>
              <a:t>shall ensure full compliance with any Guidance issued by the Department of Health in relation to the adoption of GS1 and PEPPOL standards (to include, without limitation, any supplier compliance timeline and other policy requirements published by the Department of Health in relation to the adoption of GS1 and PEPPOL standards for master data provision and exchange, barcode labelling, and purchase-to-pay transacting).” </a:t>
            </a:r>
          </a:p>
        </p:txBody>
      </p:sp>
    </p:spTree>
    <p:extLst>
      <p:ext uri="{BB962C8B-B14F-4D97-AF65-F5344CB8AC3E}">
        <p14:creationId xmlns:p14="http://schemas.microsoft.com/office/powerpoint/2010/main" val="26344597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56666" y="1625331"/>
            <a:ext cx="55229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r>
              <a:rPr lang="en-US" altLang="en-US" sz="2400" dirty="0" smtClean="0">
                <a:solidFill>
                  <a:srgbClr val="003893"/>
                </a:solidFill>
                <a:latin typeface="Frutiger LT Std 65 Bold" charset="0"/>
              </a:rPr>
              <a:t>Key benefits to the NHS</a:t>
            </a:r>
            <a:endParaRPr lang="en-US" altLang="en-US" sz="2400" dirty="0">
              <a:solidFill>
                <a:srgbClr val="003893"/>
              </a:solidFill>
              <a:latin typeface="Frutiger LT Std 65 Bold" charset="0"/>
            </a:endParaRPr>
          </a:p>
        </p:txBody>
      </p:sp>
      <p:sp>
        <p:nvSpPr>
          <p:cNvPr id="6" name="Subtitle 2"/>
          <p:cNvSpPr txBox="1">
            <a:spLocks/>
          </p:cNvSpPr>
          <p:nvPr/>
        </p:nvSpPr>
        <p:spPr bwMode="auto">
          <a:xfrm>
            <a:off x="690092" y="2428238"/>
            <a:ext cx="7135969" cy="387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lnSpc>
                <a:spcPct val="90000"/>
              </a:lnSpc>
              <a:spcBef>
                <a:spcPts val="1000"/>
              </a:spcBef>
              <a:defRPr/>
            </a:pPr>
            <a:r>
              <a:rPr lang="en-GB" sz="1600" b="1" dirty="0" smtClean="0">
                <a:solidFill>
                  <a:srgbClr val="003893"/>
                </a:solidFill>
                <a:latin typeface="Frutiger LT Std 45 Light"/>
              </a:rPr>
              <a:t>Patient Safety</a:t>
            </a:r>
            <a:endParaRPr lang="en-GB" sz="1600" b="1" dirty="0">
              <a:solidFill>
                <a:srgbClr val="003893"/>
              </a:solidFill>
              <a:latin typeface="Frutiger LT Std 45 Light"/>
            </a:endParaRPr>
          </a:p>
          <a:p>
            <a:pPr marL="800100" lvl="1" indent="-342900" eaLnBrk="1" hangingPunct="1">
              <a:lnSpc>
                <a:spcPct val="90000"/>
              </a:lnSpc>
              <a:spcBef>
                <a:spcPts val="1000"/>
              </a:spcBef>
              <a:buFont typeface="Arial" panose="020B0604020202020204" pitchFamily="34" charset="0"/>
              <a:buChar char="•"/>
              <a:defRPr/>
            </a:pPr>
            <a:r>
              <a:rPr lang="en-GB" sz="1600" dirty="0">
                <a:solidFill>
                  <a:srgbClr val="003893"/>
                </a:solidFill>
                <a:latin typeface="Frutiger LT Std 45 Light"/>
              </a:rPr>
              <a:t>t</a:t>
            </a:r>
            <a:r>
              <a:rPr lang="en-GB" sz="1600" dirty="0" smtClean="0">
                <a:solidFill>
                  <a:srgbClr val="003893"/>
                </a:solidFill>
                <a:latin typeface="Frutiger LT Std 45 Light"/>
              </a:rPr>
              <a:t>rack and trace medicines and medical devices</a:t>
            </a:r>
          </a:p>
          <a:p>
            <a:pPr marL="800100" lvl="1" indent="-342900" eaLnBrk="1" hangingPunct="1">
              <a:lnSpc>
                <a:spcPct val="90000"/>
              </a:lnSpc>
              <a:spcBef>
                <a:spcPts val="1000"/>
              </a:spcBef>
              <a:buFont typeface="Arial" panose="020B0604020202020204" pitchFamily="34" charset="0"/>
              <a:buChar char="•"/>
              <a:defRPr/>
            </a:pPr>
            <a:r>
              <a:rPr lang="en-GB" sz="1600" dirty="0" smtClean="0">
                <a:solidFill>
                  <a:srgbClr val="003893"/>
                </a:solidFill>
                <a:latin typeface="Frutiger LT Std 45 Light"/>
              </a:rPr>
              <a:t>rapid quarantine of products subject to a safety alert</a:t>
            </a:r>
          </a:p>
          <a:p>
            <a:pPr marL="800100" lvl="1" indent="-342900" eaLnBrk="1" hangingPunct="1">
              <a:lnSpc>
                <a:spcPct val="90000"/>
              </a:lnSpc>
              <a:spcBef>
                <a:spcPts val="1000"/>
              </a:spcBef>
              <a:buFont typeface="Arial" panose="020B0604020202020204" pitchFamily="34" charset="0"/>
              <a:buChar char="•"/>
              <a:defRPr/>
            </a:pPr>
            <a:r>
              <a:rPr lang="en-GB" sz="1600" dirty="0">
                <a:solidFill>
                  <a:srgbClr val="003893"/>
                </a:solidFill>
                <a:latin typeface="Frutiger LT Std 45 Light"/>
              </a:rPr>
              <a:t>t</a:t>
            </a:r>
            <a:r>
              <a:rPr lang="en-GB" sz="1600" dirty="0" smtClean="0">
                <a:solidFill>
                  <a:srgbClr val="003893"/>
                </a:solidFill>
                <a:latin typeface="Frutiger LT Std 45 Light"/>
              </a:rPr>
              <a:t>argeted recall of patients impacted by product safety alerts  </a:t>
            </a:r>
          </a:p>
          <a:p>
            <a:pPr indent="-285750" eaLnBrk="1" hangingPunct="1">
              <a:lnSpc>
                <a:spcPct val="90000"/>
              </a:lnSpc>
              <a:spcBef>
                <a:spcPts val="1000"/>
              </a:spcBef>
              <a:defRPr/>
            </a:pPr>
            <a:endParaRPr lang="en-GB" sz="1600" b="1" dirty="0" smtClean="0">
              <a:solidFill>
                <a:srgbClr val="003893"/>
              </a:solidFill>
              <a:latin typeface="Frutiger LT Std 45 Light"/>
            </a:endParaRPr>
          </a:p>
          <a:p>
            <a:pPr indent="-285750" eaLnBrk="1" hangingPunct="1">
              <a:lnSpc>
                <a:spcPct val="90000"/>
              </a:lnSpc>
              <a:spcBef>
                <a:spcPts val="1000"/>
              </a:spcBef>
              <a:defRPr/>
            </a:pPr>
            <a:r>
              <a:rPr lang="en-GB" sz="1600" b="1" dirty="0" smtClean="0">
                <a:solidFill>
                  <a:srgbClr val="003893"/>
                </a:solidFill>
                <a:latin typeface="Frutiger LT Std 45 Light"/>
              </a:rPr>
              <a:t>Release of clinical time to care</a:t>
            </a:r>
            <a:endParaRPr lang="en-GB" sz="1600" b="1" dirty="0">
              <a:solidFill>
                <a:srgbClr val="003893"/>
              </a:solidFill>
              <a:latin typeface="Frutiger LT Std 45 Light"/>
            </a:endParaRPr>
          </a:p>
          <a:p>
            <a:pPr marL="800100" lvl="1" indent="-342900" eaLnBrk="1" hangingPunct="1">
              <a:lnSpc>
                <a:spcPct val="90000"/>
              </a:lnSpc>
              <a:spcBef>
                <a:spcPts val="1000"/>
              </a:spcBef>
              <a:buFont typeface="Arial" panose="020B0604020202020204" pitchFamily="34" charset="0"/>
              <a:buChar char="•"/>
              <a:defRPr/>
            </a:pPr>
            <a:r>
              <a:rPr lang="en-GB" sz="1600" dirty="0">
                <a:solidFill>
                  <a:srgbClr val="003893"/>
                </a:solidFill>
                <a:latin typeface="Frutiger LT Std 45 Light"/>
              </a:rPr>
              <a:t>c</a:t>
            </a:r>
            <a:r>
              <a:rPr lang="en-GB" sz="1600" dirty="0" smtClean="0">
                <a:solidFill>
                  <a:srgbClr val="003893"/>
                </a:solidFill>
                <a:latin typeface="Frutiger LT Std 45 Light"/>
              </a:rPr>
              <a:t>linical productivity </a:t>
            </a:r>
          </a:p>
          <a:p>
            <a:pPr marL="800100" lvl="1" indent="-342900" eaLnBrk="1" hangingPunct="1">
              <a:lnSpc>
                <a:spcPct val="90000"/>
              </a:lnSpc>
              <a:spcBef>
                <a:spcPts val="1000"/>
              </a:spcBef>
              <a:buFont typeface="Arial" panose="020B0604020202020204" pitchFamily="34" charset="0"/>
              <a:buChar char="•"/>
              <a:defRPr/>
            </a:pPr>
            <a:r>
              <a:rPr lang="en-GB" sz="1600" dirty="0" smtClean="0">
                <a:solidFill>
                  <a:srgbClr val="003893"/>
                </a:solidFill>
                <a:latin typeface="Frutiger LT Std 45 Light"/>
              </a:rPr>
              <a:t>automated inventory replenishment</a:t>
            </a:r>
          </a:p>
          <a:p>
            <a:pPr indent="-285750" eaLnBrk="1" hangingPunct="1">
              <a:lnSpc>
                <a:spcPct val="90000"/>
              </a:lnSpc>
              <a:spcBef>
                <a:spcPts val="1000"/>
              </a:spcBef>
              <a:defRPr/>
            </a:pPr>
            <a:endParaRPr lang="en-GB" sz="1600" b="1" dirty="0" smtClean="0">
              <a:solidFill>
                <a:srgbClr val="003893"/>
              </a:solidFill>
              <a:latin typeface="Frutiger LT Std 45 Light"/>
            </a:endParaRPr>
          </a:p>
          <a:p>
            <a:pPr indent="-285750" eaLnBrk="1" hangingPunct="1">
              <a:lnSpc>
                <a:spcPct val="90000"/>
              </a:lnSpc>
              <a:spcBef>
                <a:spcPts val="1000"/>
              </a:spcBef>
              <a:defRPr/>
            </a:pPr>
            <a:r>
              <a:rPr lang="en-GB" sz="1600" b="1" dirty="0" smtClean="0">
                <a:solidFill>
                  <a:srgbClr val="003893"/>
                </a:solidFill>
                <a:latin typeface="Frutiger LT Std 45 Light"/>
              </a:rPr>
              <a:t>Supply Chain efficiency</a:t>
            </a:r>
          </a:p>
          <a:p>
            <a:pPr marL="901700" lvl="1" indent="-444500" algn="just" eaLnBrk="1" hangingPunct="1">
              <a:lnSpc>
                <a:spcPct val="90000"/>
              </a:lnSpc>
              <a:spcBef>
                <a:spcPts val="1000"/>
              </a:spcBef>
              <a:buFontTx/>
              <a:buChar char="•"/>
              <a:defRPr/>
            </a:pPr>
            <a:r>
              <a:rPr lang="en-GB" sz="1600" dirty="0" smtClean="0">
                <a:solidFill>
                  <a:srgbClr val="003893"/>
                </a:solidFill>
                <a:latin typeface="Frutiger LT Std 45 Light"/>
              </a:rPr>
              <a:t>£480m recurring annual savings</a:t>
            </a:r>
            <a:endParaRPr lang="en-GB" sz="1600" dirty="0">
              <a:solidFill>
                <a:srgbClr val="003893"/>
              </a:solidFill>
              <a:latin typeface="Frutiger LT Std 45 Light"/>
            </a:endParaRPr>
          </a:p>
        </p:txBody>
      </p:sp>
    </p:spTree>
    <p:extLst>
      <p:ext uri="{BB962C8B-B14F-4D97-AF65-F5344CB8AC3E}">
        <p14:creationId xmlns:p14="http://schemas.microsoft.com/office/powerpoint/2010/main" val="27791909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11932" y="1625331"/>
            <a:ext cx="55229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r>
              <a:rPr lang="en-US" altLang="en-US" sz="2400" dirty="0" smtClean="0">
                <a:solidFill>
                  <a:srgbClr val="003893"/>
                </a:solidFill>
                <a:latin typeface="Frutiger LT Std 65 Bold" charset="0"/>
              </a:rPr>
              <a:t>Key benefits to suppliers</a:t>
            </a:r>
            <a:endParaRPr lang="en-US" altLang="en-US" sz="2400" dirty="0">
              <a:solidFill>
                <a:srgbClr val="003893"/>
              </a:solidFill>
              <a:latin typeface="Frutiger LT Std 65 Bold" charset="0"/>
            </a:endParaRPr>
          </a:p>
        </p:txBody>
      </p:sp>
      <p:sp>
        <p:nvSpPr>
          <p:cNvPr id="4" name="Subtitle 2"/>
          <p:cNvSpPr txBox="1">
            <a:spLocks/>
          </p:cNvSpPr>
          <p:nvPr/>
        </p:nvSpPr>
        <p:spPr bwMode="auto">
          <a:xfrm>
            <a:off x="213569" y="2692137"/>
            <a:ext cx="7135969" cy="32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9pPr>
          </a:lstStyle>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A single data source for product information </a:t>
            </a:r>
          </a:p>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Reduced transaction costs</a:t>
            </a:r>
          </a:p>
          <a:p>
            <a:pPr marL="800100" lvl="1" indent="-342900" eaLnBrk="1" hangingPunct="1">
              <a:lnSpc>
                <a:spcPct val="90000"/>
              </a:lnSpc>
              <a:spcBef>
                <a:spcPts val="1000"/>
              </a:spcBef>
              <a:buFont typeface="Arial" panose="020B0604020202020204" pitchFamily="34" charset="0"/>
              <a:buChar char="•"/>
              <a:defRPr/>
            </a:pPr>
            <a:r>
              <a:rPr lang="en-GB" sz="2000" dirty="0">
                <a:solidFill>
                  <a:srgbClr val="003893"/>
                </a:solidFill>
                <a:latin typeface="Frutiger LT Std 45 Light"/>
              </a:rPr>
              <a:t>G</a:t>
            </a:r>
            <a:r>
              <a:rPr lang="en-GB" sz="2000" dirty="0" smtClean="0">
                <a:solidFill>
                  <a:srgbClr val="003893"/>
                </a:solidFill>
                <a:latin typeface="Frutiger LT Std 45 Light"/>
              </a:rPr>
              <a:t>reater efficiency and visibility of product throughout the supply chain</a:t>
            </a:r>
          </a:p>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Reduced data management costs</a:t>
            </a:r>
          </a:p>
          <a:p>
            <a:pPr marL="800100" lvl="1" indent="-342900" eaLnBrk="1" hangingPunct="1">
              <a:lnSpc>
                <a:spcPct val="90000"/>
              </a:lnSpc>
              <a:spcBef>
                <a:spcPts val="1000"/>
              </a:spcBef>
              <a:buFont typeface="Arial" panose="020B0604020202020204" pitchFamily="34" charset="0"/>
              <a:buChar char="•"/>
              <a:defRPr/>
            </a:pPr>
            <a:r>
              <a:rPr lang="en-GB" sz="2000" dirty="0">
                <a:solidFill>
                  <a:srgbClr val="003893"/>
                </a:solidFill>
                <a:latin typeface="Frutiger LT Std 45 Light"/>
              </a:rPr>
              <a:t>S</a:t>
            </a:r>
            <a:r>
              <a:rPr lang="en-GB" sz="2000" dirty="0" smtClean="0">
                <a:solidFill>
                  <a:srgbClr val="003893"/>
                </a:solidFill>
                <a:latin typeface="Frutiger LT Std 45 Light"/>
              </a:rPr>
              <a:t>aving in time and increased efficiency and reliability in production, storage, picking, shipping and reporting through the use of barcode scanning</a:t>
            </a:r>
          </a:p>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Aligned to legislation </a:t>
            </a:r>
          </a:p>
        </p:txBody>
      </p:sp>
    </p:spTree>
    <p:extLst>
      <p:ext uri="{BB962C8B-B14F-4D97-AF65-F5344CB8AC3E}">
        <p14:creationId xmlns:p14="http://schemas.microsoft.com/office/powerpoint/2010/main" val="39965011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802367" y="1625331"/>
            <a:ext cx="55229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r>
              <a:rPr lang="en-US" altLang="en-US" sz="2400" dirty="0" smtClean="0">
                <a:solidFill>
                  <a:srgbClr val="003893"/>
                </a:solidFill>
                <a:latin typeface="Frutiger LT Std 65 Bold" charset="0"/>
              </a:rPr>
              <a:t>Supplier engagement</a:t>
            </a:r>
            <a:endParaRPr lang="en-US" altLang="en-US" sz="2400" dirty="0">
              <a:solidFill>
                <a:srgbClr val="003893"/>
              </a:solidFill>
              <a:latin typeface="Frutiger LT Std 65 Bold" charset="0"/>
            </a:endParaRPr>
          </a:p>
        </p:txBody>
      </p:sp>
      <p:sp>
        <p:nvSpPr>
          <p:cNvPr id="6" name="Subtitle 2"/>
          <p:cNvSpPr txBox="1">
            <a:spLocks/>
          </p:cNvSpPr>
          <p:nvPr/>
        </p:nvSpPr>
        <p:spPr bwMode="auto">
          <a:xfrm>
            <a:off x="213569" y="2310299"/>
            <a:ext cx="7135969" cy="378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9pPr>
          </a:lstStyle>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Primarily via the trade associations</a:t>
            </a:r>
          </a:p>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Medical and In-Vitro Diagnostic devices; Medicines; Office &amp; IT; Estates &amp; Facilities; Services	</a:t>
            </a:r>
          </a:p>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Adoption guidance and “10 Step Guide”</a:t>
            </a:r>
          </a:p>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Distributors and wholesalers</a:t>
            </a:r>
          </a:p>
          <a:p>
            <a:pPr marL="800100" lvl="1" indent="-342900" eaLnBrk="1" hangingPunct="1">
              <a:lnSpc>
                <a:spcPct val="90000"/>
              </a:lnSpc>
              <a:spcBef>
                <a:spcPts val="1000"/>
              </a:spcBef>
              <a:buFont typeface="Arial" panose="020B0604020202020204" pitchFamily="34" charset="0"/>
              <a:buChar char="•"/>
              <a:defRPr/>
            </a:pPr>
            <a:r>
              <a:rPr lang="en-GB" sz="2000" dirty="0">
                <a:solidFill>
                  <a:srgbClr val="003893"/>
                </a:solidFill>
                <a:latin typeface="Frutiger LT Std 45 Light"/>
              </a:rPr>
              <a:t>T</a:t>
            </a:r>
            <a:r>
              <a:rPr lang="en-GB" sz="2000" dirty="0" smtClean="0">
                <a:solidFill>
                  <a:srgbClr val="003893"/>
                </a:solidFill>
                <a:latin typeface="Frutiger LT Std 45 Light"/>
              </a:rPr>
              <a:t>imelines for compliance and data attributes for both product and price</a:t>
            </a:r>
          </a:p>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Supplier readiness questionnaire</a:t>
            </a:r>
          </a:p>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Statement of Commitment</a:t>
            </a:r>
          </a:p>
          <a:p>
            <a:pPr marL="800100" lvl="1" indent="-342900" eaLnBrk="1" hangingPunct="1">
              <a:lnSpc>
                <a:spcPct val="90000"/>
              </a:lnSpc>
              <a:spcBef>
                <a:spcPts val="1000"/>
              </a:spcBef>
              <a:buFont typeface="Arial" panose="020B0604020202020204" pitchFamily="34" charset="0"/>
              <a:buChar char="•"/>
              <a:defRPr/>
            </a:pPr>
            <a:r>
              <a:rPr lang="en-GB" sz="2000" dirty="0" smtClean="0">
                <a:solidFill>
                  <a:srgbClr val="003893"/>
                </a:solidFill>
                <a:latin typeface="Frutiger LT Std 45 Light"/>
              </a:rPr>
              <a:t>Self-declaration – twice yearly</a:t>
            </a:r>
          </a:p>
        </p:txBody>
      </p:sp>
    </p:spTree>
    <p:extLst>
      <p:ext uri="{BB962C8B-B14F-4D97-AF65-F5344CB8AC3E}">
        <p14:creationId xmlns:p14="http://schemas.microsoft.com/office/powerpoint/2010/main" val="20429817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2127" y="1610259"/>
            <a:ext cx="55229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r>
              <a:rPr lang="en-US" altLang="en-US" sz="2400" dirty="0" smtClean="0">
                <a:solidFill>
                  <a:srgbClr val="003893"/>
                </a:solidFill>
                <a:latin typeface="Frutiger LT Std 65 Bold" charset="0"/>
              </a:rPr>
              <a:t>Supplier requirements</a:t>
            </a:r>
            <a:endParaRPr lang="en-US" altLang="en-US" sz="2400" dirty="0">
              <a:solidFill>
                <a:srgbClr val="003893"/>
              </a:solidFill>
              <a:latin typeface="Frutiger LT Std 65 Bold" charset="0"/>
            </a:endParaRPr>
          </a:p>
        </p:txBody>
      </p:sp>
      <p:sp>
        <p:nvSpPr>
          <p:cNvPr id="4" name="Subtitle 2"/>
          <p:cNvSpPr txBox="1">
            <a:spLocks/>
          </p:cNvSpPr>
          <p:nvPr/>
        </p:nvSpPr>
        <p:spPr bwMode="auto">
          <a:xfrm>
            <a:off x="690092" y="2307660"/>
            <a:ext cx="7135969" cy="438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lnSpc>
                <a:spcPct val="90000"/>
              </a:lnSpc>
              <a:spcBef>
                <a:spcPts val="1000"/>
              </a:spcBef>
              <a:defRPr/>
            </a:pPr>
            <a:r>
              <a:rPr lang="en-GB" b="1" dirty="0">
                <a:solidFill>
                  <a:srgbClr val="003893"/>
                </a:solidFill>
                <a:latin typeface="Frutiger LT Std 45 Light"/>
              </a:rPr>
              <a:t>Data</a:t>
            </a:r>
          </a:p>
          <a:p>
            <a:pPr marL="800100" lvl="1" indent="-342900" eaLnBrk="1" hangingPunct="1">
              <a:lnSpc>
                <a:spcPct val="90000"/>
              </a:lnSpc>
              <a:spcBef>
                <a:spcPts val="1000"/>
              </a:spcBef>
              <a:buFont typeface="Arial" panose="020B0604020202020204" pitchFamily="34" charset="0"/>
              <a:buChar char="•"/>
              <a:defRPr/>
            </a:pPr>
            <a:r>
              <a:rPr lang="en-GB" dirty="0">
                <a:solidFill>
                  <a:srgbClr val="003893"/>
                </a:solidFill>
                <a:latin typeface="Frutiger LT Std 45 Light"/>
              </a:rPr>
              <a:t>Data </a:t>
            </a:r>
            <a:r>
              <a:rPr lang="en-GB" dirty="0" smtClean="0">
                <a:solidFill>
                  <a:srgbClr val="003893"/>
                </a:solidFill>
                <a:latin typeface="Frutiger LT Std 45 Light"/>
              </a:rPr>
              <a:t>dictionaries for item and price attributes </a:t>
            </a:r>
          </a:p>
          <a:p>
            <a:pPr marL="800100" lvl="1" indent="-342900" eaLnBrk="1" hangingPunct="1">
              <a:lnSpc>
                <a:spcPct val="90000"/>
              </a:lnSpc>
              <a:spcBef>
                <a:spcPts val="1000"/>
              </a:spcBef>
              <a:buFont typeface="Arial" panose="020B0604020202020204" pitchFamily="34" charset="0"/>
              <a:buChar char="•"/>
              <a:defRPr/>
            </a:pPr>
            <a:r>
              <a:rPr lang="en-GB" b="1" dirty="0" smtClean="0">
                <a:solidFill>
                  <a:srgbClr val="003893"/>
                </a:solidFill>
                <a:latin typeface="Frutiger LT Std 45 Light"/>
              </a:rPr>
              <a:t>61</a:t>
            </a:r>
            <a:r>
              <a:rPr lang="en-GB" dirty="0" smtClean="0">
                <a:solidFill>
                  <a:srgbClr val="003893"/>
                </a:solidFill>
                <a:latin typeface="Frutiger LT Std 45 Light"/>
              </a:rPr>
              <a:t>: 23 mandatory + 27 optional + 11 conditional mandatory (reduced from 97 mandatory)</a:t>
            </a:r>
          </a:p>
          <a:p>
            <a:pPr marL="800100" lvl="1" indent="-342900" eaLnBrk="1" hangingPunct="1">
              <a:lnSpc>
                <a:spcPct val="90000"/>
              </a:lnSpc>
              <a:spcBef>
                <a:spcPts val="1000"/>
              </a:spcBef>
              <a:buFont typeface="Arial" panose="020B0604020202020204" pitchFamily="34" charset="0"/>
              <a:buChar char="•"/>
              <a:defRPr/>
            </a:pPr>
            <a:r>
              <a:rPr lang="en-GB" dirty="0" smtClean="0">
                <a:solidFill>
                  <a:srgbClr val="003893"/>
                </a:solidFill>
                <a:latin typeface="Frutiger LT Std 45 Light"/>
              </a:rPr>
              <a:t>Supplementary information describing data exchange process </a:t>
            </a:r>
          </a:p>
          <a:p>
            <a:pPr indent="-285750" eaLnBrk="1" hangingPunct="1">
              <a:lnSpc>
                <a:spcPct val="90000"/>
              </a:lnSpc>
              <a:spcBef>
                <a:spcPts val="1000"/>
              </a:spcBef>
              <a:defRPr/>
            </a:pPr>
            <a:r>
              <a:rPr lang="en-GB" b="1" dirty="0" smtClean="0">
                <a:solidFill>
                  <a:srgbClr val="003893"/>
                </a:solidFill>
                <a:latin typeface="Frutiger LT Std 45 Light"/>
              </a:rPr>
              <a:t>Labelling</a:t>
            </a:r>
            <a:endParaRPr lang="en-GB" b="1" dirty="0">
              <a:solidFill>
                <a:srgbClr val="003893"/>
              </a:solidFill>
              <a:latin typeface="Frutiger LT Std 45 Light"/>
            </a:endParaRPr>
          </a:p>
          <a:p>
            <a:pPr marL="800100" lvl="1" indent="-342900" eaLnBrk="1" hangingPunct="1">
              <a:lnSpc>
                <a:spcPct val="90000"/>
              </a:lnSpc>
              <a:spcBef>
                <a:spcPts val="1000"/>
              </a:spcBef>
              <a:buFont typeface="Arial" panose="020B0604020202020204" pitchFamily="34" charset="0"/>
              <a:buChar char="•"/>
              <a:defRPr/>
            </a:pPr>
            <a:r>
              <a:rPr lang="en-GB" dirty="0">
                <a:solidFill>
                  <a:srgbClr val="003893"/>
                </a:solidFill>
                <a:latin typeface="Frutiger LT Std 45 Light"/>
              </a:rPr>
              <a:t>GS1 barcodes – device identifiers, production </a:t>
            </a:r>
            <a:r>
              <a:rPr lang="en-GB" dirty="0" smtClean="0">
                <a:solidFill>
                  <a:srgbClr val="003893"/>
                </a:solidFill>
                <a:latin typeface="Frutiger LT Std 45 Light"/>
              </a:rPr>
              <a:t>identifiers</a:t>
            </a:r>
          </a:p>
          <a:p>
            <a:pPr indent="-285750" eaLnBrk="1" hangingPunct="1">
              <a:lnSpc>
                <a:spcPct val="90000"/>
              </a:lnSpc>
              <a:spcBef>
                <a:spcPts val="1000"/>
              </a:spcBef>
              <a:defRPr/>
            </a:pPr>
            <a:r>
              <a:rPr lang="en-GB" b="1" dirty="0" smtClean="0">
                <a:solidFill>
                  <a:srgbClr val="003893"/>
                </a:solidFill>
                <a:latin typeface="Frutiger LT Std 45 Light"/>
              </a:rPr>
              <a:t>Purchase-to-pay</a:t>
            </a:r>
            <a:endParaRPr lang="en-GB" b="1" dirty="0">
              <a:solidFill>
                <a:srgbClr val="003893"/>
              </a:solidFill>
              <a:latin typeface="Frutiger LT Std 45 Light"/>
            </a:endParaRPr>
          </a:p>
          <a:p>
            <a:pPr marL="901700" lvl="1" indent="-444500" algn="just" eaLnBrk="1" hangingPunct="1">
              <a:lnSpc>
                <a:spcPct val="90000"/>
              </a:lnSpc>
              <a:spcBef>
                <a:spcPts val="1000"/>
              </a:spcBef>
              <a:buFontTx/>
              <a:buChar char="•"/>
              <a:defRPr/>
            </a:pPr>
            <a:r>
              <a:rPr lang="en-GB" dirty="0" smtClean="0">
                <a:solidFill>
                  <a:srgbClr val="003893"/>
                </a:solidFill>
                <a:latin typeface="Frutiger LT Std 45 Light"/>
              </a:rPr>
              <a:t>Electronic exchange of orders and invoices with GS1 </a:t>
            </a:r>
            <a:endParaRPr lang="en-GB" dirty="0">
              <a:solidFill>
                <a:srgbClr val="003893"/>
              </a:solidFill>
              <a:latin typeface="Frutiger LT Std 45 Light"/>
            </a:endParaRPr>
          </a:p>
          <a:p>
            <a:pPr marL="457200" lvl="1" indent="0" eaLnBrk="1" hangingPunct="1">
              <a:lnSpc>
                <a:spcPct val="90000"/>
              </a:lnSpc>
              <a:spcBef>
                <a:spcPts val="1000"/>
              </a:spcBef>
              <a:defRPr/>
            </a:pPr>
            <a:r>
              <a:rPr lang="en-GB" dirty="0" smtClean="0">
                <a:solidFill>
                  <a:srgbClr val="003893"/>
                </a:solidFill>
                <a:latin typeface="Frutiger LT Std 45 Light"/>
              </a:rPr>
              <a:t>	identifiers via PEPPOL</a:t>
            </a:r>
            <a:endParaRPr lang="en-GB" dirty="0">
              <a:solidFill>
                <a:srgbClr val="003893"/>
              </a:solidFill>
              <a:latin typeface="Frutiger LT Std 45 Light"/>
            </a:endParaRPr>
          </a:p>
        </p:txBody>
      </p:sp>
    </p:spTree>
    <p:extLst>
      <p:ext uri="{BB962C8B-B14F-4D97-AF65-F5344CB8AC3E}">
        <p14:creationId xmlns:p14="http://schemas.microsoft.com/office/powerpoint/2010/main" val="21753258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625" y="1833033"/>
            <a:ext cx="8423274" cy="49487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GB">
              <a:solidFill>
                <a:prstClr val="white"/>
              </a:solidFill>
            </a:endParaRPr>
          </a:p>
        </p:txBody>
      </p:sp>
      <p:graphicFrame>
        <p:nvGraphicFramePr>
          <p:cNvPr id="5" name="Table 4"/>
          <p:cNvGraphicFramePr>
            <a:graphicFrameLocks noGrp="1"/>
          </p:cNvGraphicFramePr>
          <p:nvPr>
            <p:extLst/>
          </p:nvPr>
        </p:nvGraphicFramePr>
        <p:xfrm>
          <a:off x="566625" y="1833033"/>
          <a:ext cx="8423274" cy="4948760"/>
        </p:xfrm>
        <a:graphic>
          <a:graphicData uri="http://schemas.openxmlformats.org/drawingml/2006/table">
            <a:tbl>
              <a:tblPr/>
              <a:tblGrid>
                <a:gridCol w="4010250"/>
                <a:gridCol w="1103256"/>
                <a:gridCol w="1103256"/>
                <a:gridCol w="1103256"/>
                <a:gridCol w="1103256"/>
              </a:tblGrid>
              <a:tr h="222316">
                <a:tc>
                  <a:txBody>
                    <a:bodyPr/>
                    <a:lstStyle/>
                    <a:p>
                      <a:pPr algn="l" fontAlgn="ctr"/>
                      <a:r>
                        <a:rPr lang="en-GB" sz="800" b="0" i="0" u="none" strike="noStrike" dirty="0">
                          <a:solidFill>
                            <a:srgbClr val="000000"/>
                          </a:solidFill>
                          <a:effectLst/>
                          <a:latin typeface="Calibri" panose="020F0502020204030204" pitchFamily="34" charset="0"/>
                        </a:rPr>
                        <a:t>Join GS1</a:t>
                      </a:r>
                    </a:p>
                  </a:txBody>
                  <a:tcPr marL="51755" marR="1917" marT="255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GB" sz="800" b="0" i="0" u="none" strike="noStrike">
                          <a:solidFill>
                            <a:srgbClr val="000000"/>
                          </a:solidFill>
                          <a:effectLst/>
                          <a:latin typeface="Calibri" panose="020F0502020204030204" pitchFamily="34" charset="0"/>
                        </a:rPr>
                        <a:t> </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GB" sz="800" b="0" i="0" u="none" strike="noStrike">
                          <a:solidFill>
                            <a:srgbClr val="000000"/>
                          </a:solidFill>
                          <a:effectLst/>
                          <a:latin typeface="Calibri" panose="020F0502020204030204" pitchFamily="34" charset="0"/>
                        </a:rPr>
                        <a:t> </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GB" sz="800" b="0" i="0" u="none" strike="noStrike">
                          <a:solidFill>
                            <a:srgbClr val="000000"/>
                          </a:solidFill>
                          <a:effectLst/>
                          <a:latin typeface="Calibri" panose="020F0502020204030204" pitchFamily="34" charset="0"/>
                        </a:rPr>
                        <a:t> </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31-Mar-16</a:t>
                      </a:r>
                    </a:p>
                  </a:txBody>
                  <a:tcPr marL="1917" marR="1917" marT="255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Complete supplier readiness questionnaire </a:t>
                      </a:r>
                    </a:p>
                  </a:txBody>
                  <a:tcPr marL="51755"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r"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31-Mar-16</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gridSpan="4">
                  <a:txBody>
                    <a:bodyPr/>
                    <a:lstStyle/>
                    <a:p>
                      <a:pPr algn="l" fontAlgn="ctr"/>
                      <a:r>
                        <a:rPr lang="en-GB" sz="800" b="0" i="0" u="none" strike="noStrike">
                          <a:solidFill>
                            <a:srgbClr val="000000"/>
                          </a:solidFill>
                          <a:effectLst/>
                          <a:latin typeface="Calibri" panose="020F0502020204030204" pitchFamily="34" charset="0"/>
                        </a:rPr>
                        <a:t>Provide the Department of Health with a statement of commitment to the adoption of GS1 and PEPPOL standards </a:t>
                      </a:r>
                    </a:p>
                  </a:txBody>
                  <a:tcPr marL="51755" marR="1917" marT="2556"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800" b="0" i="0" u="none" strike="noStrike">
                          <a:solidFill>
                            <a:srgbClr val="000000"/>
                          </a:solidFill>
                          <a:effectLst/>
                          <a:latin typeface="Calibri" panose="020F0502020204030204" pitchFamily="34" charset="0"/>
                        </a:rPr>
                        <a:t>30-Sep-16</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Join PEPPOL access point</a:t>
                      </a:r>
                    </a:p>
                  </a:txBody>
                  <a:tcPr marL="51755"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30-Sep-16</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Allocate GLNs </a:t>
                      </a:r>
                    </a:p>
                  </a:txBody>
                  <a:tcPr marL="51755"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30-Sep-16</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Upload GLNs to the GLN Registry </a:t>
                      </a:r>
                    </a:p>
                  </a:txBody>
                  <a:tcPr marL="51755"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r"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30-Sep-17</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dirty="0">
                          <a:solidFill>
                            <a:srgbClr val="000000"/>
                          </a:solidFill>
                          <a:effectLst/>
                          <a:latin typeface="Calibri" panose="020F0502020204030204" pitchFamily="34" charset="0"/>
                        </a:rPr>
                        <a:t>Update systems where needed to achieve compliance with GS1 and PEPPOL standards</a:t>
                      </a:r>
                    </a:p>
                  </a:txBody>
                  <a:tcPr marL="51755" marR="1917" marT="2556"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Calibri" panose="020F0502020204030204" pitchFamily="34" charset="0"/>
                        </a:rPr>
                        <a:t> </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Calibri" panose="020F0502020204030204" pitchFamily="34" charset="0"/>
                        </a:rPr>
                        <a:t> </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Calibri" panose="020F0502020204030204" pitchFamily="34" charset="0"/>
                        </a:rPr>
                        <a:t> </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to achieve dates below</a:t>
                      </a:r>
                    </a:p>
                  </a:txBody>
                  <a:tcPr marL="1917" marR="1917" marT="255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5621">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1917" marR="1917" marT="255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316">
                <a:tc>
                  <a:txBody>
                    <a:bodyPr/>
                    <a:lstStyle/>
                    <a:p>
                      <a:pPr algn="r" fontAlgn="ctr"/>
                      <a:r>
                        <a:rPr lang="en-GB" sz="800" b="1" i="0" u="none" strike="noStrike">
                          <a:solidFill>
                            <a:srgbClr val="000000"/>
                          </a:solidFill>
                          <a:effectLst/>
                          <a:latin typeface="Calibri" panose="020F0502020204030204" pitchFamily="34" charset="0"/>
                        </a:rPr>
                        <a:t>Medical Devices EU Classification</a:t>
                      </a:r>
                    </a:p>
                  </a:txBody>
                  <a:tcPr marL="1917" marR="1917" marT="2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1" i="0" u="none" strike="noStrike">
                          <a:solidFill>
                            <a:srgbClr val="000000"/>
                          </a:solidFill>
                          <a:effectLst/>
                          <a:latin typeface="Calibri" panose="020F0502020204030204" pitchFamily="34" charset="0"/>
                        </a:rPr>
                        <a:t>Class III</a:t>
                      </a:r>
                    </a:p>
                  </a:txBody>
                  <a:tcPr marL="1917" marR="1917" marT="255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1" i="0" u="none" strike="noStrike">
                          <a:solidFill>
                            <a:srgbClr val="000000"/>
                          </a:solidFill>
                          <a:effectLst/>
                          <a:latin typeface="Calibri" panose="020F0502020204030204" pitchFamily="34" charset="0"/>
                        </a:rPr>
                        <a:t>Class IIb</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1" i="0" u="none" strike="noStrike">
                          <a:solidFill>
                            <a:srgbClr val="000000"/>
                          </a:solidFill>
                          <a:effectLst/>
                          <a:latin typeface="Calibri" panose="020F0502020204030204" pitchFamily="34" charset="0"/>
                        </a:rPr>
                        <a:t>Class IIa</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1" i="0" u="none" strike="noStrike">
                          <a:solidFill>
                            <a:srgbClr val="000000"/>
                          </a:solidFill>
                          <a:effectLst/>
                          <a:latin typeface="Calibri" panose="020F0502020204030204" pitchFamily="34" charset="0"/>
                        </a:rPr>
                        <a:t>Class I</a:t>
                      </a:r>
                    </a:p>
                  </a:txBody>
                  <a:tcPr marL="1917" marR="1917" marT="255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2316">
                <a:tc>
                  <a:txBody>
                    <a:bodyPr/>
                    <a:lstStyle/>
                    <a:p>
                      <a:pPr algn="r" fontAlgn="ctr"/>
                      <a:r>
                        <a:rPr lang="en-GB" sz="800" b="1" i="0" u="none" strike="noStrike">
                          <a:solidFill>
                            <a:srgbClr val="000000"/>
                          </a:solidFill>
                          <a:effectLst/>
                          <a:latin typeface="Calibri" panose="020F0502020204030204" pitchFamily="34" charset="0"/>
                        </a:rPr>
                        <a:t>In-Vitro Diagnostic Devices EU Classification</a:t>
                      </a:r>
                    </a:p>
                  </a:txBody>
                  <a:tcPr marL="1917" marR="1917" marT="2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000000"/>
                          </a:solidFill>
                          <a:effectLst/>
                          <a:latin typeface="Calibri" panose="020F0502020204030204" pitchFamily="34" charset="0"/>
                        </a:rPr>
                        <a:t>IVD List A</a:t>
                      </a:r>
                    </a:p>
                  </a:txBody>
                  <a:tcPr marL="1917" marR="1917" marT="2556"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000000"/>
                          </a:solidFill>
                          <a:effectLst/>
                          <a:latin typeface="Calibri" panose="020F0502020204030204" pitchFamily="34" charset="0"/>
                        </a:rPr>
                        <a:t>IVD List B</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IVD self-test</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IVD General</a:t>
                      </a:r>
                    </a:p>
                  </a:txBody>
                  <a:tcPr marL="1917" marR="1917" marT="255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2316">
                <a:tc>
                  <a:txBody>
                    <a:bodyPr/>
                    <a:lstStyle/>
                    <a:p>
                      <a:pPr algn="l" fontAlgn="ctr"/>
                      <a:r>
                        <a:rPr lang="en-GB" sz="800" b="0" i="0" u="none" strike="noStrike">
                          <a:solidFill>
                            <a:srgbClr val="000000"/>
                          </a:solidFill>
                          <a:effectLst/>
                          <a:latin typeface="Calibri" panose="020F0502020204030204" pitchFamily="34" charset="0"/>
                        </a:rPr>
                        <a:t>Allocate GTINs at all packaging levels including unit of use </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30-Sep-16</a:t>
                      </a:r>
                    </a:p>
                  </a:txBody>
                  <a:tcPr marL="1917" marR="1917" marT="255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Calibri" panose="020F0502020204030204" pitchFamily="34" charset="0"/>
                        </a:rPr>
                        <a:t>30-Sep-17</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30-Sep-17</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a:t>
                      </a:r>
                    </a:p>
                  </a:txBody>
                  <a:tcPr marL="1917" marR="1917" marT="255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Allocate GTINs at all packaging levels excluding unit of use</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a:t>
                      </a:r>
                    </a:p>
                  </a:txBody>
                  <a:tcPr marL="1917"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dirty="0">
                          <a:solidFill>
                            <a:srgbClr val="000000"/>
                          </a:solidFill>
                          <a:effectLst/>
                          <a:latin typeface="Calibri" panose="020F0502020204030204" pitchFamily="34" charset="0"/>
                        </a:rPr>
                        <a:t>-</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Collate GTIN-level product attribute data  </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31-Mar-17</a:t>
                      </a:r>
                    </a:p>
                  </a:txBody>
                  <a:tcPr marL="1917"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31-Mar-18</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31-Mar-18</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31-Mar-19</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Join GDSN certified datapool </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000000"/>
                          </a:solidFill>
                          <a:effectLst/>
                          <a:latin typeface="Calibri" panose="020F0502020204030204" pitchFamily="34" charset="0"/>
                        </a:rPr>
                        <a:t>31-Mar-17</a:t>
                      </a:r>
                    </a:p>
                  </a:txBody>
                  <a:tcPr marL="1917"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dirty="0">
                          <a:solidFill>
                            <a:srgbClr val="000000"/>
                          </a:solidFill>
                          <a:effectLst/>
                          <a:latin typeface="Calibri" panose="020F0502020204030204" pitchFamily="34" charset="0"/>
                        </a:rPr>
                        <a:t>31-Mar-18</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31-Mar-18</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31-Mar-19</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Publish product data using GDSN </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30-Sep-17</a:t>
                      </a:r>
                    </a:p>
                  </a:txBody>
                  <a:tcPr marL="1917"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30-Sep-19</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Collate GTIN-level price attribute data</a:t>
                      </a:r>
                      <a:r>
                        <a:rPr lang="en-GB" sz="700" b="0" i="0" u="none" strike="noStrike">
                          <a:solidFill>
                            <a:srgbClr val="000000"/>
                          </a:solidFill>
                          <a:effectLst/>
                          <a:latin typeface="Calibri" panose="020F0502020204030204" pitchFamily="34" charset="0"/>
                        </a:rPr>
                        <a:t> </a:t>
                      </a:r>
                      <a:endParaRPr lang="en-GB" sz="800" b="0" i="0" u="none" strike="noStrike">
                        <a:solidFill>
                          <a:srgbClr val="000000"/>
                        </a:solidFill>
                        <a:effectLst/>
                        <a:latin typeface="Calibri" panose="020F0502020204030204" pitchFamily="34" charset="0"/>
                      </a:endParaRP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31-Mar-18</a:t>
                      </a:r>
                    </a:p>
                  </a:txBody>
                  <a:tcPr marL="1917"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31-Mar-19</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31-Mar-19</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31-Mar-20</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Provide price attribute data</a:t>
                      </a:r>
                      <a:r>
                        <a:rPr lang="en-GB" sz="700" b="0" i="0" u="none" strike="noStrike">
                          <a:solidFill>
                            <a:srgbClr val="000000"/>
                          </a:solidFill>
                          <a:effectLst/>
                          <a:latin typeface="Calibri" panose="020F0502020204030204" pitchFamily="34" charset="0"/>
                        </a:rPr>
                        <a:t> </a:t>
                      </a:r>
                      <a:endParaRPr lang="en-GB" sz="800" b="0" i="0" u="none" strike="noStrike">
                        <a:solidFill>
                          <a:srgbClr val="000000"/>
                        </a:solidFill>
                        <a:effectLst/>
                        <a:latin typeface="Calibri" panose="020F0502020204030204" pitchFamily="34" charset="0"/>
                      </a:endParaRP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30-Sep-19</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30-Sep-19</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30-Sep-20</a:t>
                      </a:r>
                    </a:p>
                  </a:txBody>
                  <a:tcPr marL="1917" marR="1917" marT="255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2316">
                <a:tc>
                  <a:txBody>
                    <a:bodyPr/>
                    <a:lstStyle/>
                    <a:p>
                      <a:pPr algn="l" fontAlgn="ctr"/>
                      <a:r>
                        <a:rPr lang="en-GB" sz="800" b="0" i="0" u="none" strike="noStrike">
                          <a:solidFill>
                            <a:srgbClr val="000000"/>
                          </a:solidFill>
                          <a:effectLst/>
                          <a:latin typeface="Calibri" panose="020F0502020204030204" pitchFamily="34" charset="0"/>
                        </a:rPr>
                        <a:t>Packaging label to carry GS1 GTIN barcode </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30-Sep-17</a:t>
                      </a:r>
                    </a:p>
                  </a:txBody>
                  <a:tcPr marL="1917" marR="1917" marT="255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000000"/>
                          </a:solidFill>
                          <a:effectLst/>
                          <a:latin typeface="Calibri" panose="020F0502020204030204" pitchFamily="34" charset="0"/>
                        </a:rPr>
                        <a:t>30-Sep-18</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30-Sep-19</a:t>
                      </a:r>
                    </a:p>
                  </a:txBody>
                  <a:tcPr marL="1917" marR="1917" marT="255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Packaging label to carry GS1 GTIN and production identifier barcodes </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30-Sep-19</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30-Sep-19</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30-Sep-20</a:t>
                      </a:r>
                    </a:p>
                  </a:txBody>
                  <a:tcPr marL="1917" marR="1917" marT="255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2316">
                <a:tc>
                  <a:txBody>
                    <a:bodyPr/>
                    <a:lstStyle/>
                    <a:p>
                      <a:pPr algn="l" fontAlgn="ctr"/>
                      <a:r>
                        <a:rPr lang="en-GB" sz="800" b="0" i="0" u="none" strike="noStrike" dirty="0">
                          <a:solidFill>
                            <a:srgbClr val="000000"/>
                          </a:solidFill>
                          <a:effectLst/>
                          <a:latin typeface="Calibri" panose="020F0502020204030204" pitchFamily="34" charset="0"/>
                        </a:rPr>
                        <a:t>Receive orders from NHS access points</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31-Mar-17</a:t>
                      </a:r>
                    </a:p>
                  </a:txBody>
                  <a:tcPr marL="1917" marR="1917" marT="255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31-Mar-17</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31-Mar-17</a:t>
                      </a:r>
                    </a:p>
                  </a:txBody>
                  <a:tcPr marL="1917" marR="1917" marT="255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31-Mar-17</a:t>
                      </a:r>
                    </a:p>
                  </a:txBody>
                  <a:tcPr marL="1917" marR="1917" marT="255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Send invoices to NHS access points</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30-Sep-17</a:t>
                      </a:r>
                    </a:p>
                  </a:txBody>
                  <a:tcPr marL="1917"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30-Sep-17</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30-Sep-17</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30-Sep-17</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222316">
                <a:tc>
                  <a:txBody>
                    <a:bodyPr/>
                    <a:lstStyle/>
                    <a:p>
                      <a:pPr algn="l" fontAlgn="ctr"/>
                      <a:r>
                        <a:rPr lang="en-GB" sz="800" b="0" i="0" u="none" strike="noStrike">
                          <a:solidFill>
                            <a:srgbClr val="000000"/>
                          </a:solidFill>
                          <a:effectLst/>
                          <a:latin typeface="Calibri" panose="020F0502020204030204" pitchFamily="34" charset="0"/>
                        </a:rPr>
                        <a:t>Receive orders carrying GS1 GTIN and GLN data from NHS access points</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31-Mar-18</a:t>
                      </a:r>
                    </a:p>
                  </a:txBody>
                  <a:tcPr marL="1917" marR="1917" marT="255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31-Mar-18</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31-Mar-18</a:t>
                      </a:r>
                    </a:p>
                  </a:txBody>
                  <a:tcPr marL="1917" marR="1917" marT="2556" marB="0" anchor="ctr">
                    <a:lnL>
                      <a:noFill/>
                    </a:lnL>
                    <a:lnR>
                      <a:noFill/>
                    </a:lnR>
                    <a:lnT>
                      <a:noFill/>
                    </a:lnT>
                    <a:lnB>
                      <a:noFill/>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a:noFill/>
                    </a:lnL>
                    <a:lnR w="12700" cap="flat" cmpd="sng" algn="ctr">
                      <a:solidFill>
                        <a:srgbClr val="000000"/>
                      </a:solidFill>
                      <a:prstDash val="solid"/>
                      <a:round/>
                      <a:headEnd type="none" w="med" len="med"/>
                      <a:tailEnd type="none" w="med" len="med"/>
                    </a:lnR>
                    <a:lnT>
                      <a:noFill/>
                    </a:lnT>
                    <a:lnB>
                      <a:noFill/>
                    </a:lnB>
                  </a:tcPr>
                </a:tc>
              </a:tr>
              <a:tr h="124503">
                <a:tc>
                  <a:txBody>
                    <a:bodyPr/>
                    <a:lstStyle/>
                    <a:p>
                      <a:pPr algn="l" fontAlgn="ctr"/>
                      <a:r>
                        <a:rPr lang="en-GB" sz="800" b="0" i="0" u="none" strike="noStrike" dirty="0">
                          <a:solidFill>
                            <a:srgbClr val="000000"/>
                          </a:solidFill>
                          <a:effectLst/>
                          <a:latin typeface="Calibri" panose="020F0502020204030204" pitchFamily="34" charset="0"/>
                        </a:rPr>
                        <a:t>Send invoices carrying GS1 GTIN and GLN data to NHS access points</a:t>
                      </a:r>
                    </a:p>
                  </a:txBody>
                  <a:tcPr marL="51755" marR="1917" marT="2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30-Sep-18</a:t>
                      </a:r>
                    </a:p>
                  </a:txBody>
                  <a:tcPr marL="1917" marR="1917" marT="255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panose="020F0502020204030204" pitchFamily="34" charset="0"/>
                        </a:rPr>
                        <a:t>31-Mar-19</a:t>
                      </a:r>
                    </a:p>
                  </a:txBody>
                  <a:tcPr marL="1917" marR="1917" marT="255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361507" y="198476"/>
            <a:ext cx="8768634" cy="6659525"/>
          </a:xfrm>
          <a:prstGeom prst="rect">
            <a:avLst/>
          </a:prstGeom>
          <a:solidFill>
            <a:schemeClr val="bg1">
              <a:lumMod val="9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GB">
              <a:solidFill>
                <a:prstClr val="white"/>
              </a:solidFill>
            </a:endParaRPr>
          </a:p>
        </p:txBody>
      </p:sp>
      <p:grpSp>
        <p:nvGrpSpPr>
          <p:cNvPr id="7" name="Group 6"/>
          <p:cNvGrpSpPr/>
          <p:nvPr/>
        </p:nvGrpSpPr>
        <p:grpSpPr>
          <a:xfrm>
            <a:off x="74434" y="2027710"/>
            <a:ext cx="8756585" cy="3111500"/>
            <a:chOff x="74431" y="1713500"/>
            <a:chExt cx="8756585" cy="2333625"/>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1" y="1713500"/>
              <a:ext cx="6972300" cy="2333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046" y="1734766"/>
              <a:ext cx="1778970" cy="228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p:cNvGrpSpPr/>
          <p:nvPr/>
        </p:nvGrpSpPr>
        <p:grpSpPr>
          <a:xfrm>
            <a:off x="-3086446" y="1988985"/>
            <a:ext cx="12207484" cy="2992803"/>
            <a:chOff x="-3086446" y="1491739"/>
            <a:chExt cx="12207484" cy="2244602"/>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446" y="1491739"/>
              <a:ext cx="12207484" cy="2244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p:nvPicPr>
          <p:blipFill>
            <a:blip r:embed="rId5"/>
            <a:stretch>
              <a:fillRect/>
            </a:stretch>
          </p:blipFill>
          <p:spPr>
            <a:xfrm>
              <a:off x="92412" y="2025465"/>
              <a:ext cx="2619375" cy="1590675"/>
            </a:xfrm>
            <a:prstGeom prst="rect">
              <a:avLst/>
            </a:prstGeom>
          </p:spPr>
        </p:pic>
      </p:grpSp>
      <p:grpSp>
        <p:nvGrpSpPr>
          <p:cNvPr id="13" name="Group 12"/>
          <p:cNvGrpSpPr/>
          <p:nvPr/>
        </p:nvGrpSpPr>
        <p:grpSpPr>
          <a:xfrm>
            <a:off x="-1382233" y="3054351"/>
            <a:ext cx="10512374" cy="749300"/>
            <a:chOff x="-1382233" y="2290763"/>
            <a:chExt cx="10512374" cy="561975"/>
          </a:xfrm>
          <a:effectLst>
            <a:outerShdw blurRad="50800" dist="38100" dir="2700000" algn="tl" rotWithShape="0">
              <a:prstClr val="black">
                <a:alpha val="40000"/>
              </a:prstClr>
            </a:outerShdw>
          </a:effectLst>
        </p:grpSpPr>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185" y="2290763"/>
              <a:ext cx="9839326"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382233" y="2397092"/>
              <a:ext cx="1743740" cy="3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GB">
                <a:solidFill>
                  <a:prstClr val="white"/>
                </a:solidFill>
              </a:endParaRPr>
            </a:p>
          </p:txBody>
        </p:sp>
        <p:pic>
          <p:nvPicPr>
            <p:cNvPr id="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496" y="2395888"/>
              <a:ext cx="2721668" cy="35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oup 16"/>
          <p:cNvGrpSpPr/>
          <p:nvPr/>
        </p:nvGrpSpPr>
        <p:grpSpPr>
          <a:xfrm>
            <a:off x="-457219" y="2806700"/>
            <a:ext cx="9667875" cy="1244600"/>
            <a:chOff x="-531650" y="2105025"/>
            <a:chExt cx="9667875" cy="933450"/>
          </a:xfrm>
          <a:effectLst>
            <a:outerShdw blurRad="50800" dist="38100" dir="2700000" algn="tl" rotWithShape="0">
              <a:prstClr val="black">
                <a:alpha val="40000"/>
              </a:prstClr>
            </a:outerShdw>
          </a:effectLst>
        </p:grpSpPr>
        <p:grpSp>
          <p:nvGrpSpPr>
            <p:cNvPr id="18" name="Group 17"/>
            <p:cNvGrpSpPr/>
            <p:nvPr/>
          </p:nvGrpSpPr>
          <p:grpSpPr>
            <a:xfrm>
              <a:off x="-531650" y="2105025"/>
              <a:ext cx="9667875" cy="933450"/>
              <a:chOff x="-531650" y="2105025"/>
              <a:chExt cx="9667875" cy="933450"/>
            </a:xfrm>
          </p:grpSpPr>
          <p:pic>
            <p:nvPicPr>
              <p:cNvPr id="2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650" y="2105025"/>
                <a:ext cx="96678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87079" y="2211571"/>
                <a:ext cx="1212112" cy="74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GB">
                  <a:solidFill>
                    <a:prstClr val="white"/>
                  </a:solidFill>
                </a:endParaRPr>
              </a:p>
            </p:txBody>
          </p:sp>
        </p:grpSp>
        <p:pic>
          <p:nvPicPr>
            <p:cNvPr id="1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24" y="2212016"/>
              <a:ext cx="3002947" cy="70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00932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44704" y="1457448"/>
            <a:ext cx="55229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125" charset="-128"/>
              </a:defRPr>
            </a:lvl1pPr>
            <a:lvl2pPr marL="742950" indent="-285750">
              <a:defRPr>
                <a:solidFill>
                  <a:schemeClr val="tx1"/>
                </a:solidFill>
                <a:latin typeface="Calibri" panose="020F0502020204030204" pitchFamily="34" charset="0"/>
                <a:ea typeface="ヒラギノ角ゴ Pro W3" pitchFamily="125" charset="-128"/>
              </a:defRPr>
            </a:lvl2pPr>
            <a:lvl3pPr marL="1143000" indent="-228600">
              <a:defRPr>
                <a:solidFill>
                  <a:schemeClr val="tx1"/>
                </a:solidFill>
                <a:latin typeface="Calibri" panose="020F0502020204030204" pitchFamily="34" charset="0"/>
                <a:ea typeface="ヒラギノ角ゴ Pro W3" pitchFamily="125" charset="-128"/>
              </a:defRPr>
            </a:lvl3pPr>
            <a:lvl4pPr marL="1600200" indent="-228600">
              <a:defRPr>
                <a:solidFill>
                  <a:schemeClr val="tx1"/>
                </a:solidFill>
                <a:latin typeface="Calibri" panose="020F0502020204030204" pitchFamily="34" charset="0"/>
                <a:ea typeface="ヒラギノ角ゴ Pro W3" pitchFamily="125" charset="-128"/>
              </a:defRPr>
            </a:lvl4pPr>
            <a:lvl5pPr marL="2057400" indent="-228600">
              <a:defRPr>
                <a:solidFill>
                  <a:schemeClr val="tx1"/>
                </a:solidFill>
                <a:latin typeface="Calibri" panose="020F0502020204030204" pitchFamily="34" charset="0"/>
                <a:ea typeface="ヒラギノ角ゴ Pro W3" pitchFamily="125"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125" charset="-128"/>
              </a:defRPr>
            </a:lvl9pPr>
          </a:lstStyle>
          <a:p>
            <a:pPr eaLnBrk="1" hangingPunct="1"/>
            <a:r>
              <a:rPr lang="en-US" altLang="en-US" sz="2600" dirty="0">
                <a:solidFill>
                  <a:srgbClr val="003893"/>
                </a:solidFill>
                <a:latin typeface="Frutiger LT Std 65 Bold" charset="0"/>
              </a:rPr>
              <a:t>Published supplier guidance</a:t>
            </a:r>
          </a:p>
          <a:p>
            <a:pPr eaLnBrk="1" hangingPunct="1"/>
            <a:endParaRPr lang="en-US" altLang="en-US" sz="3000" dirty="0">
              <a:solidFill>
                <a:srgbClr val="003893"/>
              </a:solidFill>
              <a:latin typeface="Frutiger LT Std 65 Bold" charset="0"/>
            </a:endParaRPr>
          </a:p>
        </p:txBody>
      </p:sp>
      <p:pic>
        <p:nvPicPr>
          <p:cNvPr id="7" name="Picture 3" descr="Self de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5724" y="2059759"/>
            <a:ext cx="1685715" cy="24333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Supplier SO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8407" y="2014275"/>
            <a:ext cx="1689344" cy="24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Supplier manu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1616" y="4355808"/>
            <a:ext cx="1672453" cy="24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Supp timeli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0825" y="4019188"/>
            <a:ext cx="1674000" cy="24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6363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511175" y="1470327"/>
            <a:ext cx="8280400" cy="3651250"/>
          </a:xfrm>
          <a:prstGeom prst="rect">
            <a:avLst/>
          </a:prstGeom>
          <a:noFill/>
          <a:ln>
            <a:noFill/>
          </a:ln>
          <a:extLst/>
        </p:spPr>
        <p:txBody>
          <a:bodyPr/>
          <a:lstStyle>
            <a:lvl1pPr marL="228600" indent="-228600">
              <a:defRPr sz="2200">
                <a:solidFill>
                  <a:schemeClr val="tx1"/>
                </a:solidFill>
                <a:latin typeface="Arial" charset="0"/>
                <a:ea typeface="ＭＳ Ｐゴシック" charset="0"/>
                <a:cs typeface="ＭＳ Ｐゴシック" charset="0"/>
              </a:defRPr>
            </a:lvl1pPr>
            <a:lvl2pPr marL="685800" indent="-22860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hangingPunct="0">
              <a:buFont typeface="Arial" charset="0"/>
              <a:defRPr sz="1600">
                <a:solidFill>
                  <a:schemeClr val="tx1"/>
                </a:solidFill>
                <a:latin typeface="Arial" charset="0"/>
                <a:ea typeface="ＭＳ Ｐゴシック" charset="0"/>
              </a:defRPr>
            </a:lvl6pPr>
            <a:lvl7pPr marL="2971800" indent="-228600" eaLnBrk="0" hangingPunct="0">
              <a:buFont typeface="Arial" charset="0"/>
              <a:defRPr sz="1600">
                <a:solidFill>
                  <a:schemeClr val="tx1"/>
                </a:solidFill>
                <a:latin typeface="Arial" charset="0"/>
                <a:ea typeface="ＭＳ Ｐゴシック" charset="0"/>
              </a:defRPr>
            </a:lvl7pPr>
            <a:lvl8pPr marL="3429000" indent="-228600" eaLnBrk="0" hangingPunct="0">
              <a:buFont typeface="Arial" charset="0"/>
              <a:defRPr sz="1600">
                <a:solidFill>
                  <a:schemeClr val="tx1"/>
                </a:solidFill>
                <a:latin typeface="Arial" charset="0"/>
                <a:ea typeface="ＭＳ Ｐゴシック" charset="0"/>
              </a:defRPr>
            </a:lvl8pPr>
            <a:lvl9pPr marL="3886200" indent="-228600" eaLnBrk="0" hangingPunct="0">
              <a:buFont typeface="Arial" charset="0"/>
              <a:defRPr sz="1600">
                <a:solidFill>
                  <a:schemeClr val="tx1"/>
                </a:solidFill>
                <a:latin typeface="Arial" charset="0"/>
                <a:ea typeface="ＭＳ Ｐゴシック" charset="0"/>
              </a:defRPr>
            </a:lvl9pPr>
          </a:lstStyle>
          <a:p>
            <a:pPr marL="444500" indent="-444500" eaLnBrk="1" hangingPunct="1">
              <a:lnSpc>
                <a:spcPct val="90000"/>
              </a:lnSpc>
              <a:spcBef>
                <a:spcPts val="1000"/>
              </a:spcBef>
              <a:buFontTx/>
              <a:buChar char="•"/>
              <a:defRPr/>
            </a:pPr>
            <a:r>
              <a:rPr lang="en-GB" sz="1800" dirty="0" smtClean="0">
                <a:solidFill>
                  <a:srgbClr val="003893"/>
                </a:solidFill>
                <a:latin typeface="Frutiger LT Std 45 Light"/>
              </a:rPr>
              <a:t>Supplier workspace now has c 650 members</a:t>
            </a:r>
          </a:p>
          <a:p>
            <a:pPr marL="444500" indent="-444500" eaLnBrk="1" hangingPunct="1">
              <a:lnSpc>
                <a:spcPct val="90000"/>
              </a:lnSpc>
              <a:spcBef>
                <a:spcPts val="1000"/>
              </a:spcBef>
              <a:buFontTx/>
              <a:buChar char="•"/>
              <a:defRPr/>
            </a:pPr>
            <a:r>
              <a:rPr lang="en-US" sz="1800" dirty="0" smtClean="0">
                <a:solidFill>
                  <a:srgbClr val="003893"/>
                </a:solidFill>
                <a:latin typeface="Frutiger LT Std 45 Light"/>
              </a:rPr>
              <a:t>email </a:t>
            </a:r>
            <a:r>
              <a:rPr lang="en-US" sz="1800" dirty="0">
                <a:solidFill>
                  <a:srgbClr val="003893"/>
                </a:solidFill>
                <a:latin typeface="Frutiger LT Std 45 Light"/>
                <a:hlinkClick r:id="rId2"/>
              </a:rPr>
              <a:t>eProcurement@dh.gsi.gov.uk</a:t>
            </a:r>
            <a:r>
              <a:rPr lang="en-US" sz="1800" dirty="0">
                <a:solidFill>
                  <a:srgbClr val="003893"/>
                </a:solidFill>
                <a:latin typeface="Frutiger LT Std 45 Light"/>
              </a:rPr>
              <a:t> for </a:t>
            </a:r>
            <a:r>
              <a:rPr lang="en-US" sz="1800" dirty="0" smtClean="0">
                <a:solidFill>
                  <a:srgbClr val="003893"/>
                </a:solidFill>
                <a:latin typeface="Frutiger LT Std 45 Light"/>
              </a:rPr>
              <a:t>access</a:t>
            </a:r>
          </a:p>
          <a:p>
            <a:pPr marL="0" indent="0" eaLnBrk="1" hangingPunct="1">
              <a:lnSpc>
                <a:spcPct val="90000"/>
              </a:lnSpc>
              <a:spcBef>
                <a:spcPts val="1000"/>
              </a:spcBef>
              <a:defRPr/>
            </a:pPr>
            <a:endParaRPr lang="en-GB" sz="2800" dirty="0" smtClean="0">
              <a:solidFill>
                <a:srgbClr val="000000"/>
              </a:solidFill>
              <a:latin typeface="+mn-lt"/>
            </a:endParaRPr>
          </a:p>
          <a:p>
            <a:pPr marL="0" indent="0" eaLnBrk="1" hangingPunct="1">
              <a:lnSpc>
                <a:spcPct val="90000"/>
              </a:lnSpc>
              <a:spcBef>
                <a:spcPts val="1000"/>
              </a:spcBef>
              <a:defRPr/>
            </a:pPr>
            <a:endParaRPr lang="en-GB" sz="2800" dirty="0" smtClean="0">
              <a:solidFill>
                <a:srgbClr val="000000"/>
              </a:solidFill>
              <a:latin typeface="+mn-lt"/>
            </a:endParaRPr>
          </a:p>
          <a:p>
            <a:pPr marL="0" indent="0" eaLnBrk="1" hangingPunct="1">
              <a:lnSpc>
                <a:spcPct val="90000"/>
              </a:lnSpc>
              <a:spcBef>
                <a:spcPts val="1000"/>
              </a:spcBef>
              <a:defRPr/>
            </a:pPr>
            <a:endParaRPr lang="en-GB" sz="2800" dirty="0" smtClean="0">
              <a:solidFill>
                <a:srgbClr val="000000"/>
              </a:solidFill>
              <a:latin typeface="+mn-lt"/>
            </a:endParaRPr>
          </a:p>
        </p:txBody>
      </p:sp>
      <p:pic>
        <p:nvPicPr>
          <p:cNvPr id="12" name="Picture 4" descr="C:\Users\frankie.wallace\Pictures\Screenshots\Screenshot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97" y="2190542"/>
            <a:ext cx="6875478" cy="440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3673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814</Words>
  <Application>Microsoft Macintosh PowerPoint</Application>
  <PresentationFormat>On-screen Show (4:3)</PresentationFormat>
  <Paragraphs>156</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fdpgroup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Design Three</dc:creator>
  <cp:lastModifiedBy>Alan Birks</cp:lastModifiedBy>
  <cp:revision>10</cp:revision>
  <cp:lastPrinted>2017-02-06T18:26:56Z</cp:lastPrinted>
  <dcterms:created xsi:type="dcterms:W3CDTF">2016-06-20T11:49:00Z</dcterms:created>
  <dcterms:modified xsi:type="dcterms:W3CDTF">2017-02-08T17:00:15Z</dcterms:modified>
</cp:coreProperties>
</file>